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53">
          <p15:clr>
            <a:srgbClr val="A4A3A4"/>
          </p15:clr>
        </p15:guide>
        <p15:guide id="2" pos="3840">
          <p15:clr>
            <a:srgbClr val="A4A3A4"/>
          </p15:clr>
        </p15:guide>
        <p15:guide id="3" pos="57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gBTxa7nQsZ4hRiiiMmf5Hz8nrV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53" orient="horz"/>
        <p:guide pos="3840"/>
        <p:guide pos="57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48a77ce6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1a48a77ce6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a48a77ce6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a48a77ce6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48a77ce6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a48a77ce6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48a77ce6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a48a77ce6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8a77ce6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a48a77ce6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8a77ce6c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48a77ce6c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a48a77ce6c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48a77ce6c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a48a77ce6c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1a48a77ce6c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48a77ce6c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a48a77ce6c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1a48a77ce6c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48a77ce6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a48a77ce6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a48a77ce6c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8a77ce6c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a48a77ce6c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a48a77ce6c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48a77ce6c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a48a77ce6c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1a48a77ce6c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48a77ce6c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1a48a77ce6c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a48a77ce6c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48a77ce6c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a48a77ce6c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a48a77ce6c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48a77ce6c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a48a77ce6c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a48a77ce6c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8a77ce6c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a48a77ce6c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1a48a77ce6c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a48a77ce6c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a48a77ce6c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1a48a77ce6c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48a77ce6c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a48a77ce6c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g1a48a77ce6c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a48a77ce6c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a48a77ce6c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a48a77ce6c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4edc90c7d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a4edc90c7d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a4edc90c7d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4edc90c7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a4edc90c7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a4edc90c7d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48a77ce6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a48a77ce6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1a48a77ce6c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48a77ce6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48a77ce6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1a48a77ce6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a48a77ce6c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a48a77ce6c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a48a77ce6c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48a77ce6c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48a77ce6c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a48a77ce6c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48a77ce6c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48a77ce6c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a48a77ce6c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48a77ce6c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48a77ce6c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a48a77ce6c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>
            <a:off x="98853" y="86497"/>
            <a:ext cx="11998500" cy="6684900"/>
          </a:xfrm>
          <a:prstGeom prst="rect">
            <a:avLst/>
          </a:prstGeom>
          <a:noFill/>
          <a:ln cap="flat" cmpd="sng" w="28575">
            <a:solidFill>
              <a:srgbClr val="46B0F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lipart&#10;&#10;Description automatically generated" id="11" name="Google Shape;11;p23"/>
          <p:cNvPicPr preferRelativeResize="0"/>
          <p:nvPr/>
        </p:nvPicPr>
        <p:blipFill rotWithShape="1">
          <a:blip r:embed="rId1">
            <a:alphaModFix/>
          </a:blip>
          <a:srcRect b="0" l="0" r="7449" t="12816"/>
          <a:stretch/>
        </p:blipFill>
        <p:spPr>
          <a:xfrm>
            <a:off x="10718090" y="127821"/>
            <a:ext cx="1336257" cy="5407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pdf/1907.01341.pdf" TargetMode="External"/><Relationship Id="rId4" Type="http://schemas.openxmlformats.org/officeDocument/2006/relationships/hyperlink" Target="https://arxiv.org/pdf/2103.13413.pdf" TargetMode="External"/><Relationship Id="rId5" Type="http://schemas.openxmlformats.org/officeDocument/2006/relationships/hyperlink" Target="https://www.cs.cornell.edu/projects/megadepth/" TargetMode="External"/><Relationship Id="rId6" Type="http://schemas.openxmlformats.org/officeDocument/2006/relationships/hyperlink" Target="https://sites.google.com/view/wsvd/home?authuser=0" TargetMode="External"/><Relationship Id="rId7" Type="http://schemas.openxmlformats.org/officeDocument/2006/relationships/hyperlink" Target="https://arxiv.org/pdf/2205.13543v2.pdf" TargetMode="External"/><Relationship Id="rId8" Type="http://schemas.openxmlformats.org/officeDocument/2006/relationships/hyperlink" Target="https://arxiv.org/pdf/2205.13543v2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/>
          <p:nvPr/>
        </p:nvSpPr>
        <p:spPr>
          <a:xfrm>
            <a:off x="10668000" y="150471"/>
            <a:ext cx="1381200" cy="6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sign, outdoor&#10;&#10;Description automatically generated" id="32" name="Google Shape;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29" y="126108"/>
            <a:ext cx="876170" cy="14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33" name="Google Shape;3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3345" y="134888"/>
            <a:ext cx="3985900" cy="147409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3754200" y="1513400"/>
            <a:ext cx="468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i="0" lang="en-US" sz="5400" u="none" cap="none" strike="noStrike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Major Project</a:t>
            </a:r>
            <a:endParaRPr i="0" sz="5400" u="none" cap="none" strike="noStrike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" name="Google Shape;35;p1"/>
          <p:cNvSpPr txBox="1"/>
          <p:nvPr/>
        </p:nvSpPr>
        <p:spPr>
          <a:xfrm>
            <a:off x="1180999" y="2560320"/>
            <a:ext cx="9948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4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Depth Detection Using Deep Learning</a:t>
            </a:r>
            <a:endParaRPr i="0" sz="4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304820" y="5003075"/>
            <a:ext cx="6894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Navkirat Singh</a:t>
            </a:r>
            <a:endParaRPr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Arun Gera</a:t>
            </a:r>
            <a:endParaRPr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8882750" y="5003075"/>
            <a:ext cx="27387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Mentored By: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 Choudhary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Assistant Professor- Senior Scale</a:t>
            </a:r>
            <a:endParaRPr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Department of Informatics</a:t>
            </a:r>
            <a:endParaRPr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0" lang="en-US" sz="13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UPES, Dehradun</a:t>
            </a:r>
            <a:endParaRPr i="0" sz="13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/>
        </p:nvSpPr>
        <p:spPr>
          <a:xfrm>
            <a:off x="606487" y="410776"/>
            <a:ext cx="75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Literature Review</a:t>
            </a:r>
            <a:endParaRPr i="0" sz="3200" u="none" cap="none" strike="noStrike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738705" y="1238408"/>
            <a:ext cx="99009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Masked Image Modeling - Masked image modeling (MIM) is a sub-task of masked signal prediction,that masks a portion of input images, and lets the deep networks predict the masked signals conditioned on the visible ones. 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Segmentation - Image segmentation is the task of clustering parts of an image together that belong to the same object class. This process is also called pixel-level classification. In other words, it involves partitioning images (or video frames) into multiple segments or objects.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used Semantic segmentation instead of instance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Backbone Architectures - Masked image modeling is mostly studied in the Transformer architectures, thus the major understandings and experiments in this paper are performed on Vision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/>
          <p:nvPr>
            <p:ph type="title"/>
          </p:nvPr>
        </p:nvSpPr>
        <p:spPr>
          <a:xfrm>
            <a:off x="41565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Architecture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619025" y="1837250"/>
            <a:ext cx="113607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500" y="1701975"/>
            <a:ext cx="80962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48a77ce6c_0_85"/>
          <p:cNvSpPr txBox="1"/>
          <p:nvPr>
            <p:ph type="title"/>
          </p:nvPr>
        </p:nvSpPr>
        <p:spPr>
          <a:xfrm>
            <a:off x="415650" y="294798"/>
            <a:ext cx="11360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Training Dataset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MegaDepth: Learning Single-View Depth Prediction from Internet Photos</a:t>
            </a:r>
            <a:endParaRPr sz="3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" name="Google Shape;112;g1a48a77ce6c_0_85"/>
          <p:cNvSpPr txBox="1"/>
          <p:nvPr>
            <p:ph idx="1" type="body"/>
          </p:nvPr>
        </p:nvSpPr>
        <p:spPr>
          <a:xfrm>
            <a:off x="619025" y="1837250"/>
            <a:ext cx="113607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g1a48a77ce6c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0" y="1924100"/>
            <a:ext cx="11667902" cy="470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48a77ce6c_0_73"/>
          <p:cNvSpPr txBox="1"/>
          <p:nvPr>
            <p:ph type="title"/>
          </p:nvPr>
        </p:nvSpPr>
        <p:spPr>
          <a:xfrm>
            <a:off x="415650" y="294798"/>
            <a:ext cx="11360700" cy="16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Validation Dataset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Stereo Video Supervision for Depth Prediction from Dynamic Scenes (WSVD)</a:t>
            </a:r>
            <a:endParaRPr sz="3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g1a48a77ce6c_0_73"/>
          <p:cNvSpPr txBox="1"/>
          <p:nvPr>
            <p:ph idx="1" type="body"/>
          </p:nvPr>
        </p:nvSpPr>
        <p:spPr>
          <a:xfrm>
            <a:off x="619025" y="1837250"/>
            <a:ext cx="11360700" cy="41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g1a48a77ce6c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924100"/>
            <a:ext cx="11296650" cy="47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Activation Function</a:t>
            </a:r>
            <a:endParaRPr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415600" y="1442975"/>
            <a:ext cx="5680500" cy="26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most vital component of neural network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used to ma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 non-linear function using neural network.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used ReLU and leakyReLU in depthNet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b="0" l="0" r="7175" t="0"/>
          <a:stretch/>
        </p:blipFill>
        <p:spPr>
          <a:xfrm>
            <a:off x="806825" y="4220300"/>
            <a:ext cx="2979614" cy="24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 rotWithShape="1">
          <a:blip r:embed="rId4">
            <a:alphaModFix/>
          </a:blip>
          <a:srcRect b="6258" l="8654" r="7886" t="5845"/>
          <a:stretch/>
        </p:blipFill>
        <p:spPr>
          <a:xfrm>
            <a:off x="4343375" y="4220300"/>
            <a:ext cx="2504424" cy="2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a48a77ce6c_0_92"/>
          <p:cNvSpPr txBox="1"/>
          <p:nvPr>
            <p:ph type="title"/>
          </p:nvPr>
        </p:nvSpPr>
        <p:spPr>
          <a:xfrm>
            <a:off x="41565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Encoder Component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4" name="Google Shape;134;g1a48a77ce6c_0_92"/>
          <p:cNvSpPr txBox="1"/>
          <p:nvPr>
            <p:ph idx="1" type="body"/>
          </p:nvPr>
        </p:nvSpPr>
        <p:spPr>
          <a:xfrm>
            <a:off x="508725" y="1356875"/>
            <a:ext cx="9700800" cy="50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Maps the input image of to latent vector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Takes input an image of size 128x128x3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Applies 11 convolutional layers along with ReLU activation to learn the patterns in image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Applies 11 average pooling layer to decrease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dimension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image, as its passed through network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Maps the input image to 1x1x64 latent vector to be passed in decoder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g1a48a77ce6c_0_92"/>
          <p:cNvPicPr preferRelativeResize="0"/>
          <p:nvPr/>
        </p:nvPicPr>
        <p:blipFill rotWithShape="1">
          <a:blip r:embed="rId3">
            <a:alphaModFix/>
          </a:blip>
          <a:srcRect b="30182" l="0" r="47558" t="30446"/>
          <a:stretch/>
        </p:blipFill>
        <p:spPr>
          <a:xfrm>
            <a:off x="7870725" y="1356875"/>
            <a:ext cx="3638067" cy="16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48a77ce6c_0_122"/>
          <p:cNvSpPr txBox="1"/>
          <p:nvPr>
            <p:ph type="title"/>
          </p:nvPr>
        </p:nvSpPr>
        <p:spPr>
          <a:xfrm>
            <a:off x="41565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Encoder Decoder Network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1" name="Google Shape;141;g1a48a77ce6c_0_122"/>
          <p:cNvSpPr txBox="1"/>
          <p:nvPr>
            <p:ph idx="1" type="body"/>
          </p:nvPr>
        </p:nvSpPr>
        <p:spPr>
          <a:xfrm>
            <a:off x="508725" y="2256800"/>
            <a:ext cx="113607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g1a48a77ce6c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25" y="2256800"/>
            <a:ext cx="11360699" cy="26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8a77ce6c_0_98"/>
          <p:cNvSpPr txBox="1"/>
          <p:nvPr>
            <p:ph type="title"/>
          </p:nvPr>
        </p:nvSpPr>
        <p:spPr>
          <a:xfrm>
            <a:off x="41565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Decoder</a:t>
            </a: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Component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g1a48a77ce6c_0_98"/>
          <p:cNvSpPr txBox="1"/>
          <p:nvPr>
            <p:ph idx="1" type="body"/>
          </p:nvPr>
        </p:nvSpPr>
        <p:spPr>
          <a:xfrm>
            <a:off x="508725" y="1356875"/>
            <a:ext cx="9700800" cy="50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Maps the latent vector to output image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Takes input an latent vector of size 1x1x64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Applies 7 deconvolutional layers along with leaky ReLU activation to learn the patterns in image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Applies 7 upsampling layer to get original dimension of image, as its passed through network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Maps the input latent vector of 1x1x64 to image of size 128x128x3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g1a48a77ce6c_0_98"/>
          <p:cNvPicPr preferRelativeResize="0"/>
          <p:nvPr/>
        </p:nvPicPr>
        <p:blipFill rotWithShape="1">
          <a:blip r:embed="rId3">
            <a:alphaModFix/>
          </a:blip>
          <a:srcRect b="28084" l="50000" r="0" t="28346"/>
          <a:stretch/>
        </p:blipFill>
        <p:spPr>
          <a:xfrm>
            <a:off x="7018350" y="1104875"/>
            <a:ext cx="3606001" cy="19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a48a77ce6c_0_114"/>
          <p:cNvPicPr preferRelativeResize="0"/>
          <p:nvPr/>
        </p:nvPicPr>
        <p:blipFill rotWithShape="1">
          <a:blip r:embed="rId3">
            <a:alphaModFix/>
          </a:blip>
          <a:srcRect b="29537" l="0" r="0" t="29810"/>
          <a:stretch/>
        </p:blipFill>
        <p:spPr>
          <a:xfrm>
            <a:off x="693100" y="2097000"/>
            <a:ext cx="10805800" cy="26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a48a77ce6c_0_114"/>
          <p:cNvSpPr txBox="1"/>
          <p:nvPr/>
        </p:nvSpPr>
        <p:spPr>
          <a:xfrm>
            <a:off x="693100" y="684000"/>
            <a:ext cx="8595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Concatenating encoder decoder together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 and Weight Initialization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3" name="Google Shape;163;p12"/>
          <p:cNvSpPr txBox="1"/>
          <p:nvPr/>
        </p:nvSpPr>
        <p:spPr>
          <a:xfrm>
            <a:off x="589600" y="1365400"/>
            <a:ext cx="7959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For model to learn properly weights must be initialized carefully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nor too large nor too small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hence initialized weight from normal distribution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with mean 0 and variance 0.02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25" y="3934150"/>
            <a:ext cx="8102025" cy="25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/>
        </p:nvSpPr>
        <p:spPr>
          <a:xfrm>
            <a:off x="325927" y="248626"/>
            <a:ext cx="75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u="none" cap="none" strike="noStrike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Content</a:t>
            </a:r>
            <a:endParaRPr sz="3200" u="none" cap="none" strike="noStrike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325925" y="941650"/>
            <a:ext cx="4650300" cy="5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Literature Review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odel 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Explanation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★"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References 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Loss Function : Scale and shift invariant Loss Function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6"/>
          <p:cNvSpPr txBox="1"/>
          <p:nvPr>
            <p:ph idx="1" type="body"/>
          </p:nvPr>
        </p:nvSpPr>
        <p:spPr>
          <a:xfrm>
            <a:off x="415600" y="1536625"/>
            <a:ext cx="5573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choice of the loss function is important as it plays a vital role in providing feedback to the neural network.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Gradient over the loss helps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minimise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the loss and help network learn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take scaling factor p = 1 because only required in video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000" y="1831722"/>
            <a:ext cx="5882000" cy="119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 rotWithShape="1">
          <a:blip r:embed="rId4">
            <a:alphaModFix/>
          </a:blip>
          <a:srcRect b="0" l="0" r="6367" t="0"/>
          <a:stretch/>
        </p:blipFill>
        <p:spPr>
          <a:xfrm>
            <a:off x="5658999" y="3990375"/>
            <a:ext cx="6117300" cy="11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48a77ce6c_0_1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Training Phase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1a48a77ce6c_0_148"/>
          <p:cNvSpPr txBox="1"/>
          <p:nvPr>
            <p:ph idx="1" type="body"/>
          </p:nvPr>
        </p:nvSpPr>
        <p:spPr>
          <a:xfrm>
            <a:off x="415600" y="1536625"/>
            <a:ext cx="5170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Trained model for 10 hrs daily for 30 days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For training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purpose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variation of pure gradient descent was used i.e RMSProp.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Trained on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Nvidia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T4 GPU 16 GB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g1a48a77ce6c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8200" y="1148175"/>
            <a:ext cx="6301400" cy="51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48a77ce6c_0_1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Training Phase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g1a48a77ce6c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275" y="1509267"/>
            <a:ext cx="75723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48a77ce6c_0_1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g1a48a77ce6c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2104142"/>
            <a:ext cx="11887199" cy="32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48a77ce6c_0_1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g1a48a77ce6c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2104142"/>
            <a:ext cx="11887199" cy="32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48a77ce6c_0_17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1a48a77ce6c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4142"/>
            <a:ext cx="11887199" cy="326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8a77ce6c_0_18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1a48a77ce6c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75" y="2280825"/>
            <a:ext cx="11789524" cy="32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a48a77ce6c_0_19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g1a48a77ce6c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928192"/>
            <a:ext cx="11887200" cy="37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8a77ce6c_0_19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g1a48a77ce6c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863655"/>
            <a:ext cx="11887200" cy="374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8a77ce6c_0_20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g1a48a77ce6c_0_206"/>
          <p:cNvPicPr preferRelativeResize="0"/>
          <p:nvPr/>
        </p:nvPicPr>
        <p:blipFill rotWithShape="1">
          <a:blip r:embed="rId3">
            <a:alphaModFix/>
          </a:blip>
          <a:srcRect b="0" l="0" r="0" t="5829"/>
          <a:stretch/>
        </p:blipFill>
        <p:spPr>
          <a:xfrm>
            <a:off x="152400" y="1753300"/>
            <a:ext cx="11887200" cy="39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/>
        </p:nvSpPr>
        <p:spPr>
          <a:xfrm>
            <a:off x="616527" y="411425"/>
            <a:ext cx="75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i="0" sz="3200" u="none" cap="none" strike="noStrike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755550" y="1298675"/>
            <a:ext cx="10041600" cy="5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Depth is among the most useful intermediate representations for action in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physical environments.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Depth detection 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self driving cars to </a:t>
            </a: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predict trajectory and even robots to 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calculate the path.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the years, with humanity becoming technologically advanced and more equipped with resources and knowledge of previous 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various algorithms have been proposed to detect the depth of the 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the source.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research always continues inventing new algorithms and improving on previous </a:t>
            </a: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shortcomings.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8a77ce6c_0_2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1a48a77ce6c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2021292"/>
            <a:ext cx="11887200" cy="327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48a77ce6c_0_2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1a48a77ce6c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11887201" cy="3847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48a77ce6c_0_2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g1a48a77ce6c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897167"/>
            <a:ext cx="11887201" cy="40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4edc90c7d_0_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Predictions and Testing on Random Internet Images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g1a4edc90c7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11887200" cy="38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4edc90c7d_0_3"/>
          <p:cNvSpPr txBox="1"/>
          <p:nvPr>
            <p:ph type="title"/>
          </p:nvPr>
        </p:nvSpPr>
        <p:spPr>
          <a:xfrm>
            <a:off x="415650" y="112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3200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3200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g1a4edc90c7d_0_3"/>
          <p:cNvSpPr txBox="1"/>
          <p:nvPr>
            <p:ph idx="1" type="body"/>
          </p:nvPr>
        </p:nvSpPr>
        <p:spPr>
          <a:xfrm>
            <a:off x="415600" y="1536625"/>
            <a:ext cx="9592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model is generalized well to dataset therefore performs well.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Does Not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performs well on inputs with too many subjects in them or some outlier inputs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Therefore our model has medium Recall but medium Precision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Fine tuning requires more work for s.o.a results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Train More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Search for better hyperparameter selection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●"/>
            </a:pPr>
            <a:r>
              <a:rPr i="1"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i="1"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○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More narrow dataset can lead to much better model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■"/>
            </a:pP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Instead of generalized model if we train model specific to 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vehicle</a:t>
            </a:r>
            <a:r>
              <a:rPr lang="en-US" sz="21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distance detection, it can outperform lidar</a:t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"/>
          <p:cNvSpPr txBox="1"/>
          <p:nvPr/>
        </p:nvSpPr>
        <p:spPr>
          <a:xfrm>
            <a:off x="601977" y="234076"/>
            <a:ext cx="75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708292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i="0" sz="3200" u="none" cap="none" strike="noStrike">
              <a:solidFill>
                <a:srgbClr val="7082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726925" y="926223"/>
            <a:ext cx="9900900" cy="4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sng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  <a:r>
              <a:rPr b="0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Towards Robust Monocular Depth Estimation: Mixing Datasets for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ero-shot Cross-dataset Transfer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https://arxiv.org/pdf/1907.01341.pdf</a:t>
            </a:r>
            <a:endParaRPr b="0" i="0" sz="1600" u="sng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1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[2]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Transformers for Dense Prediction</a:t>
            </a:r>
            <a:endParaRPr b="0" i="1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https://arxiv.org/pdf/2103.13413.pdf</a:t>
            </a:r>
            <a:endParaRPr b="0" i="0" sz="1600" u="sng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1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[3]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MegaDepth: Learning Single-View Depth Prediction from Internet Photos</a:t>
            </a:r>
            <a:endParaRPr b="0" i="0" sz="1600" u="none" cap="none" strike="noStrike">
              <a:solidFill>
                <a:srgbClr val="76A5A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https://www.cs.cornell.edu/projects/megadepth/</a:t>
            </a:r>
            <a:endParaRPr b="0" i="0" sz="1600" u="none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[4] I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Stereo Video Supervision for Depth Prediction from Dynamic Scenes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https://sites.google.com/view/wsvd/home?authuser=0</a:t>
            </a:r>
            <a:endParaRPr b="0" i="0" sz="1600" u="sng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[5]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Depth Estimation on NYU-Depth V2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https://arxiv.org/pdf/2205.13543v2.pdf</a:t>
            </a:r>
            <a:endParaRPr b="0" i="0" sz="1600" u="sng" cap="none" strike="noStrik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[6] </a:t>
            </a:r>
            <a:r>
              <a:rPr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SDC-Depth: Semantic Divide-and-Conquer Network for Monocular Depth Estimation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https://arxiv.org/pdf/2205.13543v2.pdf</a:t>
            </a:r>
            <a:endParaRPr b="0" i="0" sz="2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/>
          <p:nvPr/>
        </p:nvSpPr>
        <p:spPr>
          <a:xfrm>
            <a:off x="1895294" y="3601496"/>
            <a:ext cx="8401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i="0" lang="en-US" sz="7200" u="none" cap="none" strike="noStrike">
                <a:solidFill>
                  <a:srgbClr val="A376AC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i="0" sz="7200" u="none" cap="none" strike="noStrike">
              <a:solidFill>
                <a:srgbClr val="A376AC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10668000" y="150471"/>
            <a:ext cx="1381246" cy="6829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lipart&#10;&#10;Description automatically generated" id="285" name="Google Shape;2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880" y="1709987"/>
            <a:ext cx="4206240" cy="180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"/>
          <p:cNvSpPr txBox="1"/>
          <p:nvPr/>
        </p:nvSpPr>
        <p:spPr>
          <a:xfrm>
            <a:off x="325927" y="248626"/>
            <a:ext cx="75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Timeline</a:t>
            </a:r>
            <a:endParaRPr i="0" sz="3200" u="none" cap="none" strike="noStrike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325929" y="956145"/>
            <a:ext cx="9900900" cy="57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25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2100" u="none" cap="none" strike="noStrike">
                <a:solidFill>
                  <a:srgbClr val="3A3A3A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month wise plan to complete the project is as follows </a:t>
            </a:r>
            <a:endParaRPr b="0" i="0" sz="2100" u="none" cap="none" strike="noStrike">
              <a:solidFill>
                <a:srgbClr val="3A3A3A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August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Finalizing the dataset.</a:t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Research on generative adversarial networks.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Deciding the architecture of the model.</a:t>
            </a:r>
            <a:r>
              <a:rPr b="1" i="0" lang="en-US" sz="2100" u="none" cap="none" strike="noStrike">
                <a:solidFill>
                  <a:srgbClr val="3A3A3A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1" i="0" sz="2100" u="none" cap="none" strike="noStrike">
              <a:solidFill>
                <a:srgbClr val="3A3A3A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September- October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Developing the architecture using pytorch</a:t>
            </a:r>
            <a:endParaRPr b="0" i="0" sz="2100" u="none" cap="none" strike="noStrik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Training the model using pytorch.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Debugging the code.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Retraining the model using wasserstein loss.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November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Concluding the result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Publishing the results.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Submitting the project.</a:t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a48a77ce6c_0_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Problem Statement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g1a48a77ce6c_0_7"/>
          <p:cNvSpPr txBox="1"/>
          <p:nvPr>
            <p:ph idx="1" type="body"/>
          </p:nvPr>
        </p:nvSpPr>
        <p:spPr>
          <a:xfrm>
            <a:off x="415600" y="1536625"/>
            <a:ext cx="6178500" cy="4555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Depth Detection using ultrasonic and lidar sensors is quite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efficient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especially with later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But in recent times with massive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necessity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of detecting depth nearly everywhere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for instance in autonomous cars,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robots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and drones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use of lidar sensor makes the already expensive product more expensive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g1a48a77ce6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100" y="1846400"/>
            <a:ext cx="4925475" cy="3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48a77ce6c_0_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Ultrasonic Depth Detection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" name="Google Shape;64;g1a48a77ce6c_0_15"/>
          <p:cNvSpPr txBox="1"/>
          <p:nvPr>
            <p:ph idx="1" type="body"/>
          </p:nvPr>
        </p:nvSpPr>
        <p:spPr>
          <a:xfrm>
            <a:off x="415600" y="1356875"/>
            <a:ext cx="6178500" cy="508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optical sensor that transmitter and receive, an ultrasonic signal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uses a single ultrasonic element for both emission and reception.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Uses basic physics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reflection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model.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Distance = ½ * Time * C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Where C is speed of light.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Not good for detecting fast moving objects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g1a48a77ce6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500" y="1509278"/>
            <a:ext cx="5029800" cy="4044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48a77ce6c_0_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Lidar</a:t>
            </a: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Depth Detection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" name="Google Shape;72;g1a48a77ce6c_0_25"/>
          <p:cNvSpPr txBox="1"/>
          <p:nvPr>
            <p:ph idx="1" type="body"/>
          </p:nvPr>
        </p:nvSpPr>
        <p:spPr>
          <a:xfrm>
            <a:off x="415600" y="1356875"/>
            <a:ext cx="6178500" cy="508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Lidar (light detection and ranging)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Uses same principle as Ultrasonic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But uses eye-safe laser.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Has ability to measure 3D structures.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Can even detect small object and high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speed objects with high accuracy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But overly Expensive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g1a48a77ce6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00" y="2023829"/>
            <a:ext cx="5293101" cy="281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1a48a77ce6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" y="90000"/>
            <a:ext cx="12078000" cy="6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8a77ce6c_0_52"/>
          <p:cNvSpPr txBox="1"/>
          <p:nvPr>
            <p:ph idx="1" type="body"/>
          </p:nvPr>
        </p:nvSpPr>
        <p:spPr>
          <a:xfrm>
            <a:off x="397600" y="960875"/>
            <a:ext cx="11194500" cy="508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</a:rPr>
              <a:t>Vertical-cavity surface-emitting lasers (VCSELs) Or High </a:t>
            </a: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</a:rPr>
              <a:t>Accuracy</a:t>
            </a:r>
            <a:endParaRPr sz="4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</a:rPr>
              <a:t>Lidar cost $75,000</a:t>
            </a:r>
            <a:endParaRPr sz="48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a48a77ce6c_0_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08292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Objective - Neural Network </a:t>
            </a:r>
            <a:endParaRPr sz="3200">
              <a:solidFill>
                <a:srgbClr val="70829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2" name="Google Shape;92;g1a48a77ce6c_0_64"/>
          <p:cNvSpPr txBox="1"/>
          <p:nvPr>
            <p:ph idx="1" type="body"/>
          </p:nvPr>
        </p:nvSpPr>
        <p:spPr>
          <a:xfrm>
            <a:off x="415600" y="1356875"/>
            <a:ext cx="5812500" cy="508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Goal: build deep neural network to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efficiently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detect the relative depth of objects in image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Eliminated the use of any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hardware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based device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except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for CPU or GPU (which is relatively inexpensive)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Harness the power of massive datasets 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collected</a:t>
            </a: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 over the decades using lidar.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Train and fine tune a model such that it works great on any image.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g1a48a77ce6c_0_64"/>
          <p:cNvPicPr preferRelativeResize="0"/>
          <p:nvPr/>
        </p:nvPicPr>
        <p:blipFill rotWithShape="1">
          <a:blip r:embed="rId3">
            <a:alphaModFix/>
          </a:blip>
          <a:srcRect b="7200" l="0" r="0" t="17322"/>
          <a:stretch/>
        </p:blipFill>
        <p:spPr>
          <a:xfrm>
            <a:off x="6096000" y="2007000"/>
            <a:ext cx="5812500" cy="28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